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1" r:id="rId6"/>
    <p:sldId id="263" r:id="rId7"/>
    <p:sldId id="264" r:id="rId8"/>
    <p:sldId id="265" r:id="rId9"/>
    <p:sldId id="278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40873-4B1E-4DC7-B468-BF35C094AC8E}" v="204" dt="2024-05-06T11:54:48.232"/>
    <p1510:client id="{50FCDF1E-82A8-40DC-9A42-024D4BE66D89}" v="220" dt="2024-05-06T08:20:56.819"/>
    <p1510:client id="{7DD6A6EF-E3F4-461B-AD58-577D44D450B0}" v="20" dt="2024-05-06T11:26:45.556"/>
    <p1510:client id="{8F9EF00D-74A5-43A6-B2BF-6FF83393A12D}" v="402" dt="2024-05-06T11:31:47.414"/>
    <p1510:client id="{93E0169C-567D-44AA-8243-66E737349AD8}" v="423" dt="2024-05-06T08:15:38.294"/>
    <p1510:client id="{A9197EE4-A4AF-49CA-BB46-C3F484AE3B22}" v="151" dt="2024-05-06T10:51:33.242"/>
    <p1510:client id="{B88BB74D-3EB7-4DFC-9D12-88B9AEE7DF49}" v="5" dt="2024-05-06T10:28:06.433"/>
    <p1510:client id="{BB3B4B28-00D6-43E3-89A9-25FB00B9FD85}" v="174" dt="2024-05-06T10:55:50.264"/>
    <p1510:client id="{C721C187-D524-44B0-844C-9AC68E652F6E}" v="5" dt="2024-05-05T19:55:44.715"/>
    <p1510:client id="{F50590D0-1D76-4BB2-A930-D0DA5CA847E3}" v="235" dt="2024-05-06T12:26:03.905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athletesforhope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34" y="-512616"/>
            <a:ext cx="8248878" cy="1929505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DMML2 PROJECT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6372" y="2192392"/>
            <a:ext cx="4989628" cy="1532093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160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Bolormaa</a:t>
            </a:r>
            <a:r>
              <a:rPr lang="en-US" sz="16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Mendbayar</a:t>
            </a:r>
            <a:r>
              <a:rPr lang="en-US" sz="16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 – x23176725</a:t>
            </a:r>
          </a:p>
          <a:p>
            <a:r>
              <a:rPr lang="en-US" sz="16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Thapelo </a:t>
            </a:r>
            <a:r>
              <a:rPr lang="en-US" sz="160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Khantsi</a:t>
            </a:r>
            <a:r>
              <a:rPr lang="en-US" sz="16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 – x23131535</a:t>
            </a:r>
          </a:p>
          <a:p>
            <a:r>
              <a:rPr lang="en-US" sz="16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Temitope Oladimeji – x23187204</a:t>
            </a:r>
          </a:p>
          <a:p>
            <a:r>
              <a:rPr lang="en-US" sz="16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n-lt"/>
              </a:rPr>
              <a:t>Ziyi Yan – x22198512</a:t>
            </a: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15A06-416D-8C30-2356-33086C5A1006}"/>
              </a:ext>
            </a:extLst>
          </p:cNvPr>
          <p:cNvSpPr txBox="1"/>
          <p:nvPr/>
        </p:nvSpPr>
        <p:spPr>
          <a:xfrm>
            <a:off x="937550" y="1310857"/>
            <a:ext cx="557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 Modelling for Inter7s Marketing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78F92-EBE4-B3C2-57D3-B85374EB6165}"/>
              </a:ext>
            </a:extLst>
          </p:cNvPr>
          <p:cNvSpPr txBox="1"/>
          <p:nvPr/>
        </p:nvSpPr>
        <p:spPr>
          <a:xfrm>
            <a:off x="82952" y="6324624"/>
            <a:ext cx="557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05/05/2024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4" y="1513525"/>
            <a:ext cx="4569572" cy="580029"/>
          </a:xfrm>
        </p:spPr>
        <p:txBody>
          <a:bodyPr/>
          <a:lstStyle/>
          <a:p>
            <a:pPr algn="ctr"/>
            <a:r>
              <a:rPr lang="en-US"/>
              <a:t>Overview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5304" y="2314329"/>
            <a:ext cx="5824073" cy="194014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- Topic Modelling used to identify potential business partnerships.</a:t>
            </a:r>
          </a:p>
          <a:p>
            <a:pPr lvl="0">
              <a:lnSpc>
                <a:spcPct val="100000"/>
              </a:lnSpc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Companies aiming to improve marketing strategies.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Rise of AI presents new opportunities for companies to tailor their strategies effectively</a:t>
            </a:r>
            <a:endParaRPr lang="en-US" sz="180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Analytical tools can provide insights for these needs.</a:t>
            </a:r>
          </a:p>
          <a:p>
            <a:pPr>
              <a:lnSpc>
                <a:spcPct val="100000"/>
              </a:lnSpc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ZA"/>
              <a:t>​</a:t>
            </a:r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lIns="91440" tIns="45720" rIns="91440" bIns="45720" anchor="t"/>
          <a:lstStyle/>
          <a:p>
            <a:r>
              <a:rPr lang="en-US"/>
              <a:t>METHODOLOGY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7962" y="2758850"/>
            <a:ext cx="3075910" cy="359264"/>
          </a:xfrm>
        </p:spPr>
        <p:txBody>
          <a:bodyPr lIns="91440" tIns="45720" rIns="91440" bIns="45720" anchor="t"/>
          <a:lstStyle/>
          <a:p>
            <a:r>
              <a:rPr lang="en-ZA">
                <a:ea typeface="+mj-lt"/>
                <a:cs typeface="+mj-lt"/>
              </a:rPr>
              <a:t>Business Understanding</a:t>
            </a:r>
            <a:endParaRPr lang="en-ZA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7592" y="3261482"/>
            <a:ext cx="2734199" cy="1838864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ZA"/>
              <a:t>Understanding what the company needs, and refining a problem statement for setting goals and objectives</a:t>
            </a:r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0358" y="2721303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>
                <a:ea typeface="+mj-lt"/>
                <a:cs typeface="+mj-lt"/>
              </a:rPr>
              <a:t>Data </a:t>
            </a:r>
            <a:r>
              <a:rPr lang="en-ZA"/>
              <a:t>Understanding &amp; Preparation</a:t>
            </a:r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7980" y="3265124"/>
            <a:ext cx="3074009" cy="2436108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ZA"/>
              <a:t>Assessing the state of data for the company for the defined problem statement</a:t>
            </a:r>
            <a:endParaRPr lang="en-US"/>
          </a:p>
          <a:p>
            <a:pPr marL="285750" indent="-285750" algn="l">
              <a:buChar char="•"/>
            </a:pPr>
            <a:r>
              <a:rPr lang="en-ZA"/>
              <a:t>Data Creation: Manual Web Scrapping</a:t>
            </a:r>
          </a:p>
          <a:p>
            <a:pPr marL="285750" indent="-285750" algn="l">
              <a:buChar char="•"/>
            </a:pPr>
            <a:r>
              <a:rPr lang="en-ZA"/>
              <a:t>Data Preprocessing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ZA" sz="1400">
                <a:solidFill>
                  <a:srgbClr val="FFFFFF"/>
                </a:solidFill>
              </a:rPr>
              <a:t>NLP Text Manipulation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57583" y="2783087"/>
            <a:ext cx="2692240" cy="365125"/>
          </a:xfrm>
        </p:spPr>
        <p:txBody>
          <a:bodyPr lIns="91440" tIns="45720" rIns="91440" bIns="45720" anchor="t"/>
          <a:lstStyle/>
          <a:p>
            <a:r>
              <a:rPr lang="en-ZA"/>
              <a:t>Modelling 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72232" y="3265124"/>
            <a:ext cx="3794050" cy="2219864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ZA"/>
              <a:t>Topic Modelling: Is a statistical modelling techniques that uses unsupervised ML to analyse documents and identify common themes/topics</a:t>
            </a:r>
            <a:endParaRPr lang="en-US"/>
          </a:p>
          <a:p>
            <a:pPr marL="285750" indent="-285750" algn="l">
              <a:buChar char="•"/>
            </a:pPr>
            <a:r>
              <a:rPr lang="en-ZA"/>
              <a:t>LDA:  Uncovers the hidden structure by looking at the relationships between words in a document and grouping them into topics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740306" y="2112191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67893" y="163935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158" y="1812617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6902" y="163935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167" y="1812617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08891" y="163935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2156" y="1812617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584" y="384039"/>
            <a:ext cx="5097428" cy="991689"/>
          </a:xfrm>
        </p:spPr>
        <p:txBody>
          <a:bodyPr lIns="91440" tIns="45720" rIns="91440" bIns="45720" anchor="t"/>
          <a:lstStyle/>
          <a:p>
            <a:r>
              <a:rPr lang="en-US"/>
              <a:t>Data Analysis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8877" y="4938710"/>
            <a:ext cx="3269777" cy="1151633"/>
          </a:xfrm>
        </p:spPr>
        <p:txBody>
          <a:bodyPr lIns="91440" tIns="45720" rIns="91440" bIns="45720" anchor="t"/>
          <a:lstStyle/>
          <a:p>
            <a:r>
              <a:rPr lang="en-ZA" b="1"/>
              <a:t>EDA</a:t>
            </a:r>
            <a:endParaRPr lang="en-US" b="1"/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ZA"/>
              <a:t>To verify data pre-processing</a:t>
            </a:r>
            <a:r>
              <a:rPr lang="en-US"/>
              <a:t>​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ZA"/>
              <a:t>Stop Words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43471" y="5175548"/>
            <a:ext cx="2693129" cy="1151633"/>
          </a:xfrm>
        </p:spPr>
        <p:txBody>
          <a:bodyPr lIns="91440" tIns="45720" rIns="91440" bIns="45720" anchor="t"/>
          <a:lstStyle/>
          <a:p>
            <a:r>
              <a:rPr lang="en-US" b="1"/>
              <a:t>Visual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ZA"/>
              <a:t>The topic where the optimal company ID recites.</a:t>
            </a:r>
          </a:p>
        </p:txBody>
      </p:sp>
      <p:pic>
        <p:nvPicPr>
          <p:cNvPr id="16" name="Picture 15" descr="A close up of words&#10;&#10;Description automatically generated">
            <a:extLst>
              <a:ext uri="{FF2B5EF4-FFF2-40B4-BE49-F238E27FC236}">
                <a16:creationId xmlns:a16="http://schemas.microsoft.com/office/drawing/2014/main" id="{A37AFDF5-603C-08E9-A8CE-D5351DFB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3" y="1155357"/>
            <a:ext cx="4384941" cy="3507260"/>
          </a:xfrm>
          <a:prstGeom prst="rect">
            <a:avLst/>
          </a:prstGeom>
        </p:spPr>
      </p:pic>
      <p:pic>
        <p:nvPicPr>
          <p:cNvPr id="17" name="Picture 16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5E55B1C6-3C0B-1D4A-04EA-7B25FF10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393" y="1093573"/>
            <a:ext cx="4625404" cy="35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839" y="516816"/>
            <a:ext cx="5097428" cy="918377"/>
          </a:xfrm>
        </p:spPr>
        <p:txBody>
          <a:bodyPr lIns="91440" tIns="45720" rIns="91440" bIns="45720" anchor="t"/>
          <a:lstStyle/>
          <a:p>
            <a:r>
              <a:rPr lang="en-US"/>
              <a:t>Evaluation</a:t>
            </a:r>
            <a:br>
              <a:rPr lang="en-US"/>
            </a:br>
            <a:endParaRPr lang="en-US"/>
          </a:p>
        </p:txBody>
      </p:sp>
      <p:pic>
        <p:nvPicPr>
          <p:cNvPr id="25" name="図 24" descr="グラフ, バブル チャート&#10;&#10;説明は自動で生成されたものです">
            <a:extLst>
              <a:ext uri="{FF2B5EF4-FFF2-40B4-BE49-F238E27FC236}">
                <a16:creationId xmlns:a16="http://schemas.microsoft.com/office/drawing/2014/main" id="{37F9CD25-71D6-E8BA-6CA2-AAE080B08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47" y="1718608"/>
            <a:ext cx="7004067" cy="4428015"/>
          </a:xfrm>
          <a:prstGeom prst="rect">
            <a:avLst/>
          </a:prstGeom>
        </p:spPr>
      </p:pic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DA82AD9F-ACF4-01C1-236F-A3E04703C174}"/>
              </a:ext>
            </a:extLst>
          </p:cNvPr>
          <p:cNvSpPr txBox="1">
            <a:spLocks/>
          </p:cNvSpPr>
          <p:nvPr/>
        </p:nvSpPr>
        <p:spPr>
          <a:xfrm>
            <a:off x="7563565" y="2013988"/>
            <a:ext cx="3269777" cy="11516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b="1"/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ZA"/>
              <a:t>Identified 23 as optimal number of topic through iterative process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ZA"/>
              <a:t>Company ID 22 and Topic 13, with total relevance score of 0.997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endParaRPr lang="en-ZA">
              <a:ea typeface="+mn-lt"/>
              <a:cs typeface="+mn-lt"/>
            </a:endParaRPr>
          </a:p>
          <a:p>
            <a:pPr marL="285750" indent="-285750">
              <a:buFont typeface="Arial" panose="02070309020205020404" pitchFamily="49" charset="0"/>
              <a:buChar char="•"/>
            </a:pPr>
            <a:endParaRPr lang="en-ZA">
              <a:ea typeface="+mn-lt"/>
              <a:cs typeface="+mn-lt"/>
            </a:endParaRPr>
          </a:p>
          <a:p>
            <a:pPr marL="285750" indent="-285750">
              <a:buFont typeface="Arial" panose="02070309020205020404" pitchFamily="49" charset="0"/>
              <a:buChar char="•"/>
            </a:pPr>
            <a:endParaRPr lang="en-ZA">
              <a:ea typeface="+mn-lt"/>
              <a:cs typeface="+mn-lt"/>
            </a:endParaRPr>
          </a:p>
          <a:p>
            <a:r>
              <a:rPr lang="en-ZA" b="1">
                <a:ea typeface="+mn-lt"/>
                <a:cs typeface="+mn-lt"/>
              </a:rPr>
              <a:t>    Optimal company website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ZA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Athletes for Hope | The Intersection of Sports and Philanthropy</a:t>
            </a:r>
            <a:endParaRPr lang="en-ZA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with blue lines&#10;&#10;Description automatically generated">
            <a:extLst>
              <a:ext uri="{FF2B5EF4-FFF2-40B4-BE49-F238E27FC236}">
                <a16:creationId xmlns:a16="http://schemas.microsoft.com/office/drawing/2014/main" id="{1EB09F54-4E91-3B97-9D83-DF26F0B5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36" y="1586732"/>
            <a:ext cx="6918304" cy="4249646"/>
          </a:xfrm>
          <a:prstGeom prst="rect">
            <a:avLst/>
          </a:prstGeom>
        </p:spPr>
      </p:pic>
      <p:sp>
        <p:nvSpPr>
          <p:cNvPr id="16" name="Title 58">
            <a:extLst>
              <a:ext uri="{FF2B5EF4-FFF2-40B4-BE49-F238E27FC236}">
                <a16:creationId xmlns:a16="http://schemas.microsoft.com/office/drawing/2014/main" id="{97163E07-4CC1-8949-37CA-2258ED55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23" y="664983"/>
            <a:ext cx="5097428" cy="918377"/>
          </a:xfrm>
        </p:spPr>
        <p:txBody>
          <a:bodyPr lIns="91440" tIns="45720" rIns="91440" bIns="45720" anchor="t"/>
          <a:lstStyle/>
          <a:p>
            <a:r>
              <a:rPr lang="en-US"/>
              <a:t>Evaluation</a:t>
            </a:r>
            <a:br>
              <a:rPr lang="en-US"/>
            </a:br>
            <a:endParaRPr lang="en-US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075F9F1E-2422-44E7-04C4-CC01587B0BEC}"/>
              </a:ext>
            </a:extLst>
          </p:cNvPr>
          <p:cNvSpPr txBox="1">
            <a:spLocks/>
          </p:cNvSpPr>
          <p:nvPr/>
        </p:nvSpPr>
        <p:spPr>
          <a:xfrm>
            <a:off x="7552982" y="1823488"/>
            <a:ext cx="3269777" cy="377724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/>
              <a:t>Top recommended companies  </a:t>
            </a:r>
            <a:r>
              <a:rPr lang="en-ZA" b="1">
                <a:latin typeface="Daytona Pro Light"/>
                <a:cs typeface="Times New Roman"/>
              </a:rPr>
              <a:t>probabilities exceeding 0.9</a:t>
            </a:r>
            <a:endParaRPr lang="en-ZA" b="1"/>
          </a:p>
          <a:p>
            <a:endParaRPr lang="en-ZA" b="1">
              <a:cs typeface="Times New Roman"/>
            </a:endParaRP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ZA"/>
              <a:t>Company ID 37, Topic 19 highlighting 9 keyword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ZA"/>
              <a:t>Similarly Company ID 20,28 and 39 linked to Topic 11, 13 and 5 with 8 keyword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ZA"/>
              <a:t>As well as Company ID 23, 141 and 175 respectively to Topic 17, 6 and 13 with 7 keyword occurrences.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endParaRPr lang="en-ZA"/>
          </a:p>
          <a:p>
            <a:pPr marL="285750" indent="-285750">
              <a:buFont typeface="Arial" panose="02070309020205020404" pitchFamily="49" charset="0"/>
              <a:buChar char="•"/>
            </a:pPr>
            <a:endParaRPr lang="en-ZA"/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946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630" y="899506"/>
            <a:ext cx="5124189" cy="492302"/>
          </a:xfrm>
        </p:spPr>
        <p:txBody>
          <a:bodyPr lIns="91440" tIns="45720" rIns="91440" bIns="45720" anchor="t"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01630" y="1350618"/>
            <a:ext cx="4856479" cy="3978576"/>
          </a:xfrm>
        </p:spPr>
        <p:txBody>
          <a:bodyPr lIns="91440" tIns="45720" rIns="91440" bIns="45720" anchor="t"/>
          <a:lstStyle/>
          <a:p>
            <a:pPr marL="285750" indent="-285750">
              <a:buFont typeface="Arial"/>
              <a:buChar char="•"/>
            </a:pPr>
            <a:r>
              <a:rPr lang="en-US"/>
              <a:t>The reliability of the analysis validates the use of LDA in this way.</a:t>
            </a:r>
          </a:p>
          <a:p>
            <a:pPr marL="285750" indent="-285750">
              <a:buChar char="•"/>
            </a:pPr>
            <a:r>
              <a:rPr lang="en-US"/>
              <a:t>The novel application of topic modelling offers a chance to explore non-related topics.</a:t>
            </a:r>
          </a:p>
          <a:p>
            <a:endParaRPr lang="en-US"/>
          </a:p>
          <a:p>
            <a:r>
              <a:rPr lang="en-US" b="1"/>
              <a:t>FUTURE WORK</a:t>
            </a:r>
          </a:p>
          <a:p>
            <a:pPr marL="285750" indent="-285750">
              <a:buChar char="•"/>
            </a:pPr>
            <a:r>
              <a:rPr lang="en-US"/>
              <a:t>More Data</a:t>
            </a:r>
          </a:p>
          <a:p>
            <a:pPr marL="285750" indent="-285750">
              <a:buChar char="•"/>
            </a:pPr>
            <a:r>
              <a:rPr lang="en-US"/>
              <a:t>Utilization of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Interval Semi-supervised LDA (ISLDA</a:t>
            </a:r>
            <a:r>
              <a:rPr lang="en-US"/>
              <a:t> ):  It is suitable for predefined set of keywords that are mapped to a specific interval of topic assignments.</a:t>
            </a:r>
          </a:p>
          <a:p>
            <a:pPr marL="285750" indent="-285750">
              <a:buChar char="•"/>
            </a:pPr>
            <a:r>
              <a:rPr lang="en-US"/>
              <a:t>Assess topic relevance via topic alignment</a:t>
            </a:r>
          </a:p>
          <a:p>
            <a:pPr marL="285750" indent="-28575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DMML2 PROJECT</vt:lpstr>
      <vt:lpstr>Overview</vt:lpstr>
      <vt:lpstr>METHODOLOGY</vt:lpstr>
      <vt:lpstr>Data Analysis</vt:lpstr>
      <vt:lpstr>Evaluation </vt:lpstr>
      <vt:lpstr>Evaluation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2</cp:revision>
  <dcterms:created xsi:type="dcterms:W3CDTF">2024-05-05T19:51:31Z</dcterms:created>
  <dcterms:modified xsi:type="dcterms:W3CDTF">2024-06-06T21:55:01Z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